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72" r:id="rId6"/>
    <p:sldId id="273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305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0" r:id="rId33"/>
    <p:sldId id="299" r:id="rId34"/>
    <p:sldId id="301" r:id="rId35"/>
    <p:sldId id="302" r:id="rId36"/>
    <p:sldId id="303" r:id="rId37"/>
    <p:sldId id="304" r:id="rId38"/>
    <p:sldId id="289" r:id="rId39"/>
    <p:sldId id="306" r:id="rId40"/>
    <p:sldId id="307" r:id="rId41"/>
    <p:sldId id="27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4" autoAdjust="0"/>
  </p:normalViewPr>
  <p:slideViewPr>
    <p:cSldViewPr snapToGrid="0">
      <p:cViewPr>
        <p:scale>
          <a:sx n="100" d="100"/>
          <a:sy n="100" d="100"/>
        </p:scale>
        <p:origin x="262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618B-DE04-43F6-8D5F-8D096CF9A50B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49F97-0C7F-4F44-8CC3-A3FBF7570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3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8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9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4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5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8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4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0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4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3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8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7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05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9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1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8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9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5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49F97-0C7F-4F44-8CC3-A3FBF7570E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8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7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3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9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8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7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3D08-3DBB-4662-85C4-B243A6C1D83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B9370-F5FD-47CA-B827-8066C233A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hyperlink" Target="https://mycpa.cpa.state.tx.us/commboo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hyperlink" Target="https://mycpa.cpa.state.tx.us/tpasscmblsearch/tpasscmblsearch.d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87342-289C-42FF-888C-D937A385B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0" r="-1" b="9150"/>
          <a:stretch/>
        </p:blipFill>
        <p:spPr>
          <a:xfrm>
            <a:off x="20" y="10"/>
            <a:ext cx="12191981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42D9C-CAE7-405D-B6C1-9BA0A4662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8215664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/>
              <a:t>Historically Underutilize Business (HUB)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6C928-A4CC-4E57-B60B-FF7A2705E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HUB Subcontracting Plan (HSP) Overview and Training</a:t>
            </a:r>
          </a:p>
        </p:txBody>
      </p:sp>
    </p:spTree>
    <p:extLst>
      <p:ext uri="{BB962C8B-B14F-4D97-AF65-F5344CB8AC3E}">
        <p14:creationId xmlns:p14="http://schemas.microsoft.com/office/powerpoint/2010/main" val="2212495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46" y="210733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1: All HUBs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11E31-0105-4190-A177-7CE8832A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42" y="2011680"/>
            <a:ext cx="3883489" cy="4761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50B0A-DEF0-4DC4-9079-F41662968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65" y="3091688"/>
            <a:ext cx="5584420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201542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1: All HUBs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28AF2-CA30-4AE7-9501-6B33FB91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34" y="2164494"/>
            <a:ext cx="3816427" cy="2627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36A99-C49C-44DD-A140-20994D80A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933" y="2727790"/>
            <a:ext cx="6396921" cy="3145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474A2-8E55-44B0-B0F4-27CC52635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34" y="5845706"/>
            <a:ext cx="313361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1: All HUBs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9EB88-7843-4F90-B6C6-CB410BAA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31" y="2164494"/>
            <a:ext cx="987638" cy="49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B2D968-E7E2-4DCA-8896-568E3C4DE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1207665"/>
            <a:ext cx="5005250" cy="5602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C2325-C1A9-43E3-8E00-EE1C19E85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" y="3865278"/>
            <a:ext cx="3779848" cy="1554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D40BB2-7391-482B-8D65-E25BF01B2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84" y="5769783"/>
            <a:ext cx="376155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1: All HUBs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953BF-F76D-4352-86B6-0193B39E9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87" y="1872096"/>
            <a:ext cx="4304149" cy="390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7D89B-3F99-4351-A956-1A58925F4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696" y="1352620"/>
            <a:ext cx="4188315" cy="5560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3F9D6-EDEC-4566-9EA4-3EE54A15C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145" y="2349914"/>
            <a:ext cx="1396105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82" y="16916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Types of Methods to Achieving HUB Compliance</a:t>
            </a: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9CCB3-0CE4-46B2-8C72-9B5528ED015B}"/>
              </a:ext>
            </a:extLst>
          </p:cNvPr>
          <p:cNvSpPr txBox="1"/>
          <p:nvPr/>
        </p:nvSpPr>
        <p:spPr>
          <a:xfrm>
            <a:off x="2028825" y="3191907"/>
            <a:ext cx="7244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Method 2: Meet the 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5CFDB-C678-4324-97D7-A9FDCD55784A}"/>
              </a:ext>
            </a:extLst>
          </p:cNvPr>
          <p:cNvSpPr txBox="1"/>
          <p:nvPr/>
        </p:nvSpPr>
        <p:spPr>
          <a:xfrm>
            <a:off x="1963337" y="6261398"/>
            <a:ext cx="9492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HUB Goal is listed in the solicitation </a:t>
            </a:r>
          </a:p>
        </p:txBody>
      </p:sp>
    </p:spTree>
    <p:extLst>
      <p:ext uri="{BB962C8B-B14F-4D97-AF65-F5344CB8AC3E}">
        <p14:creationId xmlns:p14="http://schemas.microsoft.com/office/powerpoint/2010/main" val="4686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2: Meet the Goal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81D94-93E8-4199-9334-05901DB7B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" y="1259617"/>
            <a:ext cx="10938847" cy="55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2: Meet the Goal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A6CA7-27D4-4AAA-9C1D-3E9D2411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521" y="1234230"/>
            <a:ext cx="4865030" cy="5523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BF77B-DE68-46F5-8E68-4164A6149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25" y="2046977"/>
            <a:ext cx="987638" cy="49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7D7DB-207C-4E91-B859-323BCF095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31" y="5591744"/>
            <a:ext cx="4060288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2: Meet the Goal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C1EA0-CF8A-4A27-9F4E-4300AF954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730" y="3030907"/>
            <a:ext cx="5639289" cy="3164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2925A-434C-4E40-9A23-8478129D6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006" y="6165262"/>
            <a:ext cx="3212870" cy="633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E4D54-7089-418A-A421-ABDD42F79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740" y="5367978"/>
            <a:ext cx="987638" cy="1036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EFD55-F64A-4359-9881-734F820B4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483" y="1963530"/>
            <a:ext cx="3657917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2: Meet the Goal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D9CED-0282-4A12-AD43-69B80066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9" y="2427682"/>
            <a:ext cx="3737172" cy="3328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AB85F-FCE2-4FF9-9BDC-3A838DA96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821" y="3839364"/>
            <a:ext cx="4993057" cy="1999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C41025-458F-471D-889F-64EB41500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865" y="4211917"/>
            <a:ext cx="82303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2: Meet the Goal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83750-23A7-4300-AC91-DF6A0FC1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294" y="1008427"/>
            <a:ext cx="5005250" cy="5602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88884-C89B-4BDB-94CA-B88525948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25" y="2046731"/>
            <a:ext cx="987638" cy="499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954EE-60AF-446B-A10F-B1DD15571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5" y="3606242"/>
            <a:ext cx="3779848" cy="1554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EEAD2-EE24-4D8C-A405-C12A4F98D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01" y="5515220"/>
            <a:ext cx="376155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626850" y="1960068"/>
            <a:ext cx="10716768" cy="4956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HSP Overview</a:t>
            </a:r>
          </a:p>
          <a:p>
            <a:pPr marL="628650" lvl="1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HSP Quick Checklist</a:t>
            </a:r>
          </a:p>
          <a:p>
            <a:pPr marL="628650" lvl="1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Types of Methods to Achieving HUB Compliance</a:t>
            </a:r>
          </a:p>
          <a:p>
            <a:pPr marL="1714500" lvl="3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Method 1: All HUBs</a:t>
            </a:r>
          </a:p>
          <a:p>
            <a:pPr marL="1714500" lvl="3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Method 2: Meet the Goal</a:t>
            </a:r>
          </a:p>
          <a:p>
            <a:pPr marL="1714500" lvl="3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Method 3: Good Faith Effort</a:t>
            </a:r>
          </a:p>
          <a:p>
            <a:pPr marL="1714500" lvl="3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Method 4: Self-Performing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CPA’s Commodity Book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CMBL Searching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Post-Award &amp; Progress Assessment Report (PARs)</a:t>
            </a:r>
          </a:p>
          <a:p>
            <a:pPr lvl="3">
              <a:lnSpc>
                <a:spcPct val="120000"/>
              </a:lnSpc>
              <a:spcAft>
                <a:spcPts val="600"/>
              </a:spcAft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00" b="0" i="0" u="none" strike="noStrike" baseline="0" dirty="0">
                <a:solidFill>
                  <a:srgbClr val="FFC000"/>
                </a:solidFill>
                <a:latin typeface="Verdana" panose="020B0604030504040204" pitchFamily="34" charset="0"/>
              </a:rPr>
              <a:t>Method I: All HUBs </a:t>
            </a:r>
          </a:p>
          <a:p>
            <a:pPr lvl="2">
              <a:spcBef>
                <a:spcPts val="1000"/>
              </a:spcBef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2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2: Meet the Goal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249A8-4F2C-4B2E-B392-2D07CED08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4" y="2155560"/>
            <a:ext cx="4304149" cy="44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0A8A-D05C-45D6-A1D3-10340F886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83" y="3281050"/>
            <a:ext cx="4743099" cy="281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B2BA5-B2D1-4DCE-BBC8-5488382F3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664" y="4172823"/>
            <a:ext cx="877900" cy="170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F73EA-D41B-410A-9E46-F4C56C89B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836" y="5036046"/>
            <a:ext cx="664522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2: Meet the Goal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249A8-4F2C-4B2E-B392-2D07CED08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4" y="2155560"/>
            <a:ext cx="4304149" cy="44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0A8A-D05C-45D6-A1D3-10340F886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83" y="3281050"/>
            <a:ext cx="4743099" cy="281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B2BA5-B2D1-4DCE-BBC8-5488382F3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664" y="4172823"/>
            <a:ext cx="877900" cy="170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F73EA-D41B-410A-9E46-F4C56C89B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836" y="5036046"/>
            <a:ext cx="664522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82" y="16916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Types of Methods to Achieving HUB Compliance</a:t>
            </a: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9CCB3-0CE4-46B2-8C72-9B5528ED015B}"/>
              </a:ext>
            </a:extLst>
          </p:cNvPr>
          <p:cNvSpPr txBox="1"/>
          <p:nvPr/>
        </p:nvSpPr>
        <p:spPr>
          <a:xfrm>
            <a:off x="2028824" y="3191907"/>
            <a:ext cx="9043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Method 3: Good Faith Effort</a:t>
            </a:r>
          </a:p>
        </p:txBody>
      </p:sp>
    </p:spTree>
    <p:extLst>
      <p:ext uri="{BB962C8B-B14F-4D97-AF65-F5344CB8AC3E}">
        <p14:creationId xmlns:p14="http://schemas.microsoft.com/office/powerpoint/2010/main" val="31676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3: Good Faith Effort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12FC5-5411-4EB4-8EC5-4B3534964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9" y="1524305"/>
            <a:ext cx="11009471" cy="5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3: Good Faith Effort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86D84-7CC3-4C5C-AB8F-463DE6B8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5" y="2118156"/>
            <a:ext cx="987638" cy="49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476D7-9E1B-4126-954A-27DA9CE7E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93" y="5567802"/>
            <a:ext cx="3081528" cy="1194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ECD499-8070-4D73-89AD-7B11F01FF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605" y="1234230"/>
            <a:ext cx="4865030" cy="55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3: Good Faith Effort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26A20-8A50-4F3E-93EA-EE30908D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4" y="1926750"/>
            <a:ext cx="3657917" cy="4487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B048A9-2A84-4084-8005-F94F9C054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307" y="3013357"/>
            <a:ext cx="5645385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3: Good Faith Effort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BFF94-F352-47B5-8B30-78886B0D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4" y="2290399"/>
            <a:ext cx="3737172" cy="3328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88C32-0D40-41C9-BCC7-C0C427D2E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381" y="3565480"/>
            <a:ext cx="4993057" cy="1999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C43F6-C40C-471C-9B97-922A5AA1A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291" y="3954751"/>
            <a:ext cx="82303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3: Good Faith Effort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2F72D-2306-4354-BC17-F5FC7E05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61" y="2111030"/>
            <a:ext cx="987638" cy="493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158ABA-0DBF-4EE0-8BEF-AAFA98906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43" y="562552"/>
            <a:ext cx="5005250" cy="5602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D371E-413B-4B3A-BB9A-AE9DE991B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160980"/>
            <a:ext cx="3487331" cy="1554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0E5477-D522-406F-9DF8-76C017F51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28" y="5200629"/>
            <a:ext cx="3425903" cy="6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3: Good Faith Effort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B40D6-DAFE-4ED2-9C17-2E8A3504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80" y="1891485"/>
            <a:ext cx="3633974" cy="4669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C4C6B-2FDB-4038-BBFD-2C9F54CE9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984" y="3016386"/>
            <a:ext cx="5182049" cy="2505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80582-AC22-4482-B8A0-C0B6B844B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621" y="4715455"/>
            <a:ext cx="591363" cy="396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466CAD-A397-47A6-9594-C6B5AD4FD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999" y="4022717"/>
            <a:ext cx="377985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3: Good Faith Effort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41A9B-6C1D-4D50-960C-7A77DC9A9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4" y="1651938"/>
            <a:ext cx="3362584" cy="4439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C0AFE2-38D3-42CB-8996-5783017A7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418" y="3567371"/>
            <a:ext cx="5182049" cy="2712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3BB5BE-F26B-458E-B79C-715E5684E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935" y="4585708"/>
            <a:ext cx="426757" cy="170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8BC1D3-BAFC-42F2-9624-F690974AF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308" y="5863147"/>
            <a:ext cx="695004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kern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HSP OVERVIEW </a:t>
            </a: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/>
              <a:t>(TGC §2161 and 34 TAC §20.285)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1115568" y="2419597"/>
            <a:ext cx="10168128" cy="2018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ts val="1000"/>
              </a:spcBef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E3F41-7B0E-43D1-BF0E-7C07AB7230D6}"/>
              </a:ext>
            </a:extLst>
          </p:cNvPr>
          <p:cNvSpPr txBox="1"/>
          <p:nvPr/>
        </p:nvSpPr>
        <p:spPr>
          <a:xfrm>
            <a:off x="558209" y="2018806"/>
            <a:ext cx="10893597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Required on solicitation over $100k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HUB Subcontracting Goal is indicated in the solicitation form and  the assigned HUB subcontracting goal as per the 2009 Texas Disparity Study:</a:t>
            </a:r>
          </a:p>
          <a:p>
            <a:pPr lvl="3">
              <a:spcAft>
                <a:spcPts val="600"/>
              </a:spcAft>
            </a:pPr>
            <a:r>
              <a:rPr lang="en-US" sz="2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Procurement Category</a:t>
            </a:r>
          </a:p>
          <a:p>
            <a:pPr lvl="3">
              <a:spcAft>
                <a:spcPts val="600"/>
              </a:spcAft>
            </a:pPr>
            <a:r>
              <a:rPr lang="en-US" sz="25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11.2%: Heavy Construction</a:t>
            </a:r>
          </a:p>
          <a:p>
            <a:pPr lvl="3">
              <a:spcAft>
                <a:spcPts val="600"/>
              </a:spcAft>
            </a:pPr>
            <a:r>
              <a:rPr lang="en-US" sz="25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21.1%: Building Construction</a:t>
            </a:r>
          </a:p>
          <a:p>
            <a:pPr lvl="3"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2.9%: Special Trade Construction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</a:pPr>
            <a:r>
              <a:rPr lang="en-US" sz="25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23.7%: Professional Services</a:t>
            </a:r>
          </a:p>
          <a:p>
            <a:pPr lvl="3">
              <a:spcAft>
                <a:spcPts val="600"/>
              </a:spcAft>
            </a:pPr>
            <a:r>
              <a:rPr lang="en-US" sz="25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26.0%: Other Services</a:t>
            </a:r>
          </a:p>
          <a:p>
            <a:pPr lvl="3">
              <a:spcAft>
                <a:spcPts val="600"/>
              </a:spcAft>
            </a:pPr>
            <a:r>
              <a:rPr lang="en-US" sz="25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21.1%: Commodities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0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3: Good Faith Effort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5983C-76E7-4438-9543-D25B9F68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86" y="2512640"/>
            <a:ext cx="3281155" cy="3353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8D7CF3-2566-4AA5-B390-06292FA8E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486" y="4046006"/>
            <a:ext cx="5114987" cy="1889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47DF89-F6B6-43D1-862E-24A6797ED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5" y="4046006"/>
            <a:ext cx="530398" cy="286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3E6DEA-82F1-40BE-8114-FAE1B806B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5" y="5169646"/>
            <a:ext cx="621846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3: Good Faith Effort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5FE8E-3F09-40F7-9FC6-5CEBF07B7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42" y="1958118"/>
            <a:ext cx="3239538" cy="4394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A9CBE0-4D4D-494E-807B-A22DC1FD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047" y="1456034"/>
            <a:ext cx="4165480" cy="5640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28DCAB-6375-4DBC-B290-20F799E1A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499" y="2237406"/>
            <a:ext cx="1121761" cy="1304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D7CE8-E699-4D48-B256-6A83E3697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838" y="3573431"/>
            <a:ext cx="1621677" cy="810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1F857-9835-4F09-B86C-7953DA106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815" y="5622468"/>
            <a:ext cx="64623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82" y="16916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Types of Methods to Achieving HUB Compliance</a:t>
            </a: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9CCB3-0CE4-46B2-8C72-9B5528ED015B}"/>
              </a:ext>
            </a:extLst>
          </p:cNvPr>
          <p:cNvSpPr txBox="1"/>
          <p:nvPr/>
        </p:nvSpPr>
        <p:spPr>
          <a:xfrm>
            <a:off x="2385060" y="3191907"/>
            <a:ext cx="8686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Method 4: Self-Performing</a:t>
            </a:r>
          </a:p>
        </p:txBody>
      </p:sp>
    </p:spTree>
    <p:extLst>
      <p:ext uri="{BB962C8B-B14F-4D97-AF65-F5344CB8AC3E}">
        <p14:creationId xmlns:p14="http://schemas.microsoft.com/office/powerpoint/2010/main" val="15751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4: Self-Performing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6527F-AF83-4401-A990-9C4227CA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3" y="2259723"/>
            <a:ext cx="10168127" cy="41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4: Self-Performing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6527F-AF83-4401-A990-9C4227CA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3" y="2259723"/>
            <a:ext cx="10168127" cy="41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4: Self-Performing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86D84-7CC3-4C5C-AB8F-463DE6B8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5" y="2118156"/>
            <a:ext cx="987638" cy="49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476D7-9E1B-4126-954A-27DA9CE7E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93" y="5567802"/>
            <a:ext cx="3081528" cy="1194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ECD499-8070-4D73-89AD-7B11F01FF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605" y="1234230"/>
            <a:ext cx="4865030" cy="55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4: Self-Performing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68A7D-DC9F-4355-8AB8-FFBDAC3F7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4" y="2221992"/>
            <a:ext cx="3895682" cy="4121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45C42B-4443-40E3-B63B-451A2B61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506" y="3263242"/>
            <a:ext cx="5675868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5465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4: Self-Performing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926750"/>
            <a:ext cx="10168128" cy="42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25D4E-3879-47BF-9438-62B557D2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57" y="1926750"/>
            <a:ext cx="3415899" cy="4622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BB638-BE8B-4657-9679-574EF6F08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450200"/>
            <a:ext cx="4032450" cy="5301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FDB4-45CB-49FF-BDA2-32CE9EC6E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243" y="3075628"/>
            <a:ext cx="609653" cy="170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AFAC6-ECDA-4BAD-B8DB-454AA6E30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248" y="5460472"/>
            <a:ext cx="62184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82" y="16916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>
              <a:lnSpc>
                <a:spcPct val="120000"/>
              </a:lnSpc>
              <a:spcAft>
                <a:spcPts val="600"/>
              </a:spcAft>
            </a:pPr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CPA’s Commodity Book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9CCB3-0CE4-46B2-8C72-9B5528ED015B}"/>
              </a:ext>
            </a:extLst>
          </p:cNvPr>
          <p:cNvSpPr txBox="1"/>
          <p:nvPr/>
        </p:nvSpPr>
        <p:spPr>
          <a:xfrm>
            <a:off x="626850" y="1551489"/>
            <a:ext cx="10445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https://mycpa.cpa.state.tx.us/commbook/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010C7-CB7D-4DB7-B10A-CA1D86FF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9" y="2107255"/>
            <a:ext cx="6115735" cy="2502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6D639-C40D-4E22-9FC9-E0B6F16BE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0" y="4839195"/>
            <a:ext cx="7178040" cy="19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82" y="16916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>
              <a:lnSpc>
                <a:spcPct val="120000"/>
              </a:lnSpc>
              <a:spcAft>
                <a:spcPts val="600"/>
              </a:spcAft>
            </a:pPr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CMBL Searching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9CCB3-0CE4-46B2-8C72-9B5528ED015B}"/>
              </a:ext>
            </a:extLst>
          </p:cNvPr>
          <p:cNvSpPr txBox="1"/>
          <p:nvPr/>
        </p:nvSpPr>
        <p:spPr>
          <a:xfrm>
            <a:off x="919427" y="1286899"/>
            <a:ext cx="104450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00B3E2"/>
                </a:solidFill>
                <a:latin typeface="Verdana" panose="020B0604030504040204" pitchFamily="34" charset="0"/>
                <a:hlinkClick r:id="rId2"/>
              </a:rPr>
              <a:t>https://mycpa.cpa.state.tx.us/tpasscmblsearch/tpasscmblsearch.do</a:t>
            </a:r>
            <a:endParaRPr lang="en-US" sz="1800" b="0" i="0" u="none" strike="noStrike" baseline="0" dirty="0">
              <a:solidFill>
                <a:srgbClr val="00B3E2"/>
              </a:solidFill>
              <a:latin typeface="Verdana" panose="020B060403050404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C13F44-DEF2-429B-ACFC-CD9741FF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63" y="1997321"/>
            <a:ext cx="8884469" cy="41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HSP OVERVIEW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/>
              <a:t>(TGC §2161 and 34 TAC §20.285)</a:t>
            </a:r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809750"/>
            <a:ext cx="10168128" cy="435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0" i="0" u="none" strike="noStrike" baseline="0" dirty="0">
              <a:latin typeface="Verdana" panose="020B0604030504040204" pitchFamily="34" charset="0"/>
            </a:endParaRPr>
          </a:p>
          <a:p>
            <a:pPr lvl="1">
              <a:spcBef>
                <a:spcPts val="1000"/>
              </a:spcBef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9121C-3830-45F6-9963-B4DAD34B0F7B}"/>
              </a:ext>
            </a:extLst>
          </p:cNvPr>
          <p:cNvSpPr txBox="1"/>
          <p:nvPr/>
        </p:nvSpPr>
        <p:spPr>
          <a:xfrm>
            <a:off x="558209" y="2022616"/>
            <a:ext cx="1107558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HUB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Historically Underutilized Business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small business, by SBA standards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51%+ owned &amp; operated by a member of the following groups: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Asian Pacific American, Black American, Hispanic American, Native American, American Woman, and and/or 20%+ Service-Disabled Veterans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Reside and primary place of business must be in Texas.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Active in the business daily control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CMBL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CMBL (Centralized Master Bidders List)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HUB Directory = TX Certified HUBs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HSP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= HUB Subcontracting Plan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GFE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= Good Faith Effort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82" y="169164"/>
            <a:ext cx="10993926" cy="11795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457200" lvl="1">
              <a:lnSpc>
                <a:spcPct val="120000"/>
              </a:lnSpc>
              <a:spcAft>
                <a:spcPts val="600"/>
              </a:spcAft>
            </a:pPr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PARs (Progress Assessment Reports)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895FB-F537-42BD-849E-59471E0ABACE}"/>
              </a:ext>
            </a:extLst>
          </p:cNvPr>
          <p:cNvSpPr txBox="1"/>
          <p:nvPr/>
        </p:nvSpPr>
        <p:spPr>
          <a:xfrm>
            <a:off x="352530" y="2605177"/>
            <a:ext cx="96144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Required Monthly with All Pay Request.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Signed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match the Invoice amount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All Subcontractors payments (HUBs and Non-HUBs).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Required even if Self-Performing all the 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BE8FE-67DB-45F6-8169-A2856B845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481" y="1703935"/>
            <a:ext cx="4318591" cy="32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5" y="653795"/>
            <a:ext cx="10168128" cy="7040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Questions?</a:t>
            </a:r>
            <a:endParaRPr lang="en-US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EC811-0DA3-427C-B7C2-BE79F30BA1A9}"/>
              </a:ext>
            </a:extLst>
          </p:cNvPr>
          <p:cNvSpPr txBox="1"/>
          <p:nvPr/>
        </p:nvSpPr>
        <p:spPr>
          <a:xfrm>
            <a:off x="1131217" y="2654588"/>
            <a:ext cx="9341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Contact Us: </a:t>
            </a:r>
            <a:r>
              <a:rPr lang="en-US" sz="4000" u="sng" dirty="0">
                <a:solidFill>
                  <a:schemeClr val="accent2"/>
                </a:solidFill>
                <a:latin typeface="Arial Black" panose="020B0A04020102020204" pitchFamily="34" charset="0"/>
              </a:rPr>
              <a:t>HUB@tfc.state.tx.us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3DDAB-467F-469A-91F7-543830CC2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75" y="4145511"/>
            <a:ext cx="2164268" cy="1079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35A982-7372-413D-B7C9-A3C408188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707" y="4145511"/>
            <a:ext cx="2280102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16020-DC4E-4EF9-8AB2-520A6CFFD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743" y="4145511"/>
            <a:ext cx="19630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HSP OVERVIEW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/>
              <a:t>(TGC §2161 and 34 TAC §20.285)</a:t>
            </a:r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1809750"/>
            <a:ext cx="10168128" cy="435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0" i="0" u="none" strike="noStrike" baseline="0" dirty="0">
              <a:latin typeface="Verdana" panose="020B0604030504040204" pitchFamily="34" charset="0"/>
            </a:endParaRPr>
          </a:p>
          <a:p>
            <a:pPr lvl="1">
              <a:spcBef>
                <a:spcPts val="1000"/>
              </a:spcBef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9121C-3830-45F6-9963-B4DAD34B0F7B}"/>
              </a:ext>
            </a:extLst>
          </p:cNvPr>
          <p:cNvSpPr txBox="1"/>
          <p:nvPr/>
        </p:nvSpPr>
        <p:spPr>
          <a:xfrm>
            <a:off x="603228" y="2297367"/>
            <a:ext cx="11075582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Subcontractor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= Government Code, §2251.001: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Contracts with a prime contractor towards </a:t>
            </a:r>
          </a:p>
          <a:p>
            <a:pPr lvl="4">
              <a:spcAft>
                <a:spcPts val="600"/>
              </a:spcAft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•completing work </a:t>
            </a:r>
          </a:p>
          <a:p>
            <a:pPr lvl="4">
              <a:spcAft>
                <a:spcPts val="600"/>
              </a:spcAft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•providing materials </a:t>
            </a:r>
          </a:p>
          <a:p>
            <a:pPr lvl="4">
              <a:spcAft>
                <a:spcPts val="600"/>
              </a:spcAft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•supplies, equipment and/or services for a governmental entity.</a:t>
            </a:r>
          </a:p>
          <a:p>
            <a:pPr lvl="4"/>
            <a:endParaRPr lang="en-US" sz="2400" b="0" i="0" u="none" strike="noStrike" baseline="0" dirty="0">
              <a:latin typeface="Verdana" panose="020B0604030504040204" pitchFamily="34" charset="0"/>
            </a:endParaRPr>
          </a:p>
          <a:p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Includes Non-W2 employee, 1099, or even teaming partners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82" y="16916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HSP Quick Checklist </a:t>
            </a:r>
            <a:endParaRPr lang="en-US" sz="40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17AF6-A82F-4C83-8C23-6904BDF5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429" y="1128802"/>
            <a:ext cx="4426080" cy="5560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B1AD8B-E89F-4DCA-AAB9-67E068E35619}"/>
              </a:ext>
            </a:extLst>
          </p:cNvPr>
          <p:cNvSpPr txBox="1"/>
          <p:nvPr/>
        </p:nvSpPr>
        <p:spPr>
          <a:xfrm>
            <a:off x="432857" y="255332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This document was created by the  Texas Comptroller of Public Accounts as  a guide to complete the HSP.</a:t>
            </a:r>
          </a:p>
          <a:p>
            <a:endParaRPr lang="en-US" sz="2800" dirty="0"/>
          </a:p>
          <a:p>
            <a:r>
              <a:rPr lang="en-US" sz="2800" dirty="0"/>
              <a:t>There are </a:t>
            </a:r>
            <a:r>
              <a:rPr lang="en-US" sz="2800" b="1" dirty="0"/>
              <a:t>4 Methods </a:t>
            </a:r>
            <a:r>
              <a:rPr lang="en-US" sz="2800" dirty="0"/>
              <a:t>to Achieving HUB Compliance.</a:t>
            </a:r>
          </a:p>
        </p:txBody>
      </p:sp>
    </p:spTree>
    <p:extLst>
      <p:ext uri="{BB962C8B-B14F-4D97-AF65-F5344CB8AC3E}">
        <p14:creationId xmlns:p14="http://schemas.microsoft.com/office/powerpoint/2010/main" val="33148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82" y="16916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Types of Methods to Achieving HUB Compliance</a:t>
            </a: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9CCB3-0CE4-46B2-8C72-9B5528ED015B}"/>
              </a:ext>
            </a:extLst>
          </p:cNvPr>
          <p:cNvSpPr txBox="1"/>
          <p:nvPr/>
        </p:nvSpPr>
        <p:spPr>
          <a:xfrm>
            <a:off x="3177645" y="319190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Method 1: All HUBs</a:t>
            </a:r>
          </a:p>
        </p:txBody>
      </p:sp>
    </p:spTree>
    <p:extLst>
      <p:ext uri="{BB962C8B-B14F-4D97-AF65-F5344CB8AC3E}">
        <p14:creationId xmlns:p14="http://schemas.microsoft.com/office/powerpoint/2010/main" val="2551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169164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1: All HUBs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4A199-FFA1-4403-8EA8-DA48837B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6" y="1463040"/>
            <a:ext cx="11084772" cy="51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840F1-B2F4-4BF2-9CDB-19F33B84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69" y="189176"/>
            <a:ext cx="1099392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Method 1: All HUBs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7CA914-96C8-4891-8336-2FA5F10374F3}"/>
              </a:ext>
            </a:extLst>
          </p:cNvPr>
          <p:cNvSpPr txBox="1">
            <a:spLocks/>
          </p:cNvSpPr>
          <p:nvPr/>
        </p:nvSpPr>
        <p:spPr>
          <a:xfrm>
            <a:off x="558209" y="2155778"/>
            <a:ext cx="10168128" cy="40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ECA8D-581B-4400-A723-FCC1866C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399" y="1219647"/>
            <a:ext cx="4731601" cy="5371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B9370-E59D-47BB-A20A-C70D450E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4" y="1874226"/>
            <a:ext cx="987638" cy="49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A2214D-FC59-4A28-A57B-E2BA4655D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09" y="5248958"/>
            <a:ext cx="3581401" cy="14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1329C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988</TotalTime>
  <Words>674</Words>
  <Application>Microsoft Office PowerPoint</Application>
  <PresentationFormat>Widescreen</PresentationFormat>
  <Paragraphs>121</Paragraphs>
  <Slides>41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Verdana</vt:lpstr>
      <vt:lpstr>Wingdings</vt:lpstr>
      <vt:lpstr>Office Theme</vt:lpstr>
      <vt:lpstr>Historically Underutilize Business (HUB)</vt:lpstr>
      <vt:lpstr> Agenda</vt:lpstr>
      <vt:lpstr> HSP OVERVIEW  (TGC §2161 and 34 TAC §20.285)</vt:lpstr>
      <vt:lpstr> HSP OVERVIEW  (TGC §2161 and 34 TAC §20.285)</vt:lpstr>
      <vt:lpstr> HSP OVERVIEW  (TGC §2161 and 34 TAC §20.285)</vt:lpstr>
      <vt:lpstr>HSP Quick Checklist </vt:lpstr>
      <vt:lpstr>Types of Methods to Achieving HUB Compliance</vt:lpstr>
      <vt:lpstr>Method 1: All HUBs </vt:lpstr>
      <vt:lpstr>Method 1: All HUBs </vt:lpstr>
      <vt:lpstr>Method 1: All HUBs </vt:lpstr>
      <vt:lpstr>Method 1: All HUBs </vt:lpstr>
      <vt:lpstr>Method 1: All HUBs </vt:lpstr>
      <vt:lpstr>Method 1: All HUBs </vt:lpstr>
      <vt:lpstr>Types of Methods to Achieving HUB Compliance</vt:lpstr>
      <vt:lpstr>Method 2: Meet the Goal </vt:lpstr>
      <vt:lpstr>Method 2: Meet the Goal </vt:lpstr>
      <vt:lpstr>Method 2: Meet the Goal </vt:lpstr>
      <vt:lpstr>Method 2: Meet the Goal </vt:lpstr>
      <vt:lpstr>Method 2: Meet the Goal </vt:lpstr>
      <vt:lpstr>Method 2: Meet the Goal </vt:lpstr>
      <vt:lpstr>Method 2: Meet the Goal </vt:lpstr>
      <vt:lpstr>Types of Methods to Achieving HUB Compliance</vt:lpstr>
      <vt:lpstr>Method 3: Good Faith Effort </vt:lpstr>
      <vt:lpstr>Method 3: Good Faith Effort </vt:lpstr>
      <vt:lpstr>Method 3: Good Faith Effort </vt:lpstr>
      <vt:lpstr>Method 3: Good Faith Effort </vt:lpstr>
      <vt:lpstr>Method 3: Good Faith Effort </vt:lpstr>
      <vt:lpstr>Method 3: Good Faith Effort </vt:lpstr>
      <vt:lpstr>Method 3: Good Faith Effort </vt:lpstr>
      <vt:lpstr>Method 3: Good Faith Effort </vt:lpstr>
      <vt:lpstr>Method 3: Good Faith Effort </vt:lpstr>
      <vt:lpstr>Types of Methods to Achieving HUB Compliance</vt:lpstr>
      <vt:lpstr>Method 4: Self-Performing </vt:lpstr>
      <vt:lpstr>Method 4: Self-Performing </vt:lpstr>
      <vt:lpstr>Method 4: Self-Performing </vt:lpstr>
      <vt:lpstr>Method 4: Self-Performing </vt:lpstr>
      <vt:lpstr>Method 4: Self-Performing </vt:lpstr>
      <vt:lpstr>CPA’s Commodity Book</vt:lpstr>
      <vt:lpstr>CMBL Searching</vt:lpstr>
      <vt:lpstr>PARs (Progress Assessment Reports)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Historically Underutilize Business (HUB) Staff Training</dc:title>
  <dc:creator>Yolanda Strey</dc:creator>
  <cp:lastModifiedBy>Yolanda Strey</cp:lastModifiedBy>
  <cp:revision>86</cp:revision>
  <dcterms:created xsi:type="dcterms:W3CDTF">2021-04-15T03:08:38Z</dcterms:created>
  <dcterms:modified xsi:type="dcterms:W3CDTF">2021-04-27T14:26:52Z</dcterms:modified>
</cp:coreProperties>
</file>